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18"/>
  </p:notesMasterIdLst>
  <p:sldIdLst>
    <p:sldId id="256" r:id="rId2"/>
    <p:sldId id="278" r:id="rId3"/>
    <p:sldId id="262" r:id="rId4"/>
    <p:sldId id="266" r:id="rId5"/>
    <p:sldId id="263" r:id="rId6"/>
    <p:sldId id="265" r:id="rId7"/>
    <p:sldId id="264" r:id="rId8"/>
    <p:sldId id="258" r:id="rId9"/>
    <p:sldId id="276" r:id="rId10"/>
    <p:sldId id="277" r:id="rId11"/>
    <p:sldId id="259" r:id="rId12"/>
    <p:sldId id="272" r:id="rId13"/>
    <p:sldId id="273" r:id="rId14"/>
    <p:sldId id="275" r:id="rId15"/>
    <p:sldId id="260" r:id="rId16"/>
    <p:sldId id="27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7" autoAdjust="0"/>
    <p:restoredTop sz="95232" autoAdjust="0"/>
  </p:normalViewPr>
  <p:slideViewPr>
    <p:cSldViewPr snapToGrid="0">
      <p:cViewPr>
        <p:scale>
          <a:sx n="66" d="100"/>
          <a:sy n="66" d="100"/>
        </p:scale>
        <p:origin x="1229" y="398"/>
      </p:cViewPr>
      <p:guideLst/>
    </p:cSldViewPr>
  </p:slideViewPr>
  <p:notesTextViewPr>
    <p:cViewPr>
      <p:scale>
        <a:sx n="33" d="100"/>
        <a:sy n="33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63742B-C739-4F30-85B0-441DB59A4701}" type="datetimeFigureOut">
              <a:rPr lang="en-NZ" smtClean="0"/>
              <a:t>23/07/2019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6696C-0197-4C44-B0FE-A8A29121708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78814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6696C-0197-4C44-B0FE-A8A29121708A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42908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7/23/2019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657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7/23/2019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027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7/23/2019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821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152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7/23/2019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15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7/23/2019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303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7/23/2019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8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7/23/2019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003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12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63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7/23/2019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033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6381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7" r:id="rId5"/>
    <p:sldLayoutId id="2147483691" r:id="rId6"/>
    <p:sldLayoutId id="2147483692" r:id="rId7"/>
    <p:sldLayoutId id="2147483693" r:id="rId8"/>
    <p:sldLayoutId id="2147483696" r:id="rId9"/>
    <p:sldLayoutId id="2147483694" r:id="rId10"/>
    <p:sldLayoutId id="2147483695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hyperlink" Target="https://creativecommons.org/licenses/by-sa/3.0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/3.0/" TargetMode="External"/><Relationship Id="rId7" Type="http://schemas.openxmlformats.org/officeDocument/2006/relationships/hyperlink" Target="https://creativecommons.org/licenses/by-nc-nd/3.0/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9235" y="863695"/>
            <a:ext cx="3511233" cy="3779995"/>
          </a:xfrm>
        </p:spPr>
        <p:txBody>
          <a:bodyPr anchor="ctr">
            <a:normAutofit/>
          </a:bodyPr>
          <a:lstStyle/>
          <a:p>
            <a:pPr algn="ctr"/>
            <a:r>
              <a:rPr lang="en-US">
                <a:solidFill>
                  <a:schemeClr val="tx1"/>
                </a:solidFill>
              </a:rPr>
              <a:t>IMMC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9236" y="4739780"/>
            <a:ext cx="3511233" cy="1147054"/>
          </a:xfrm>
        </p:spPr>
        <p:txBody>
          <a:bodyPr anchor="t">
            <a:normAutofit/>
          </a:bodyPr>
          <a:lstStyle/>
          <a:p>
            <a:r>
              <a:rPr lang="en-US" sz="2000"/>
              <a:t>MANUREWA HIGH SCHOOL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26" name="Picture 2" descr="Image result for earth">
            <a:extLst>
              <a:ext uri="{FF2B5EF4-FFF2-40B4-BE49-F238E27FC236}">
                <a16:creationId xmlns:a16="http://schemas.microsoft.com/office/drawing/2014/main" id="{B2D72374-324A-4A1F-A292-76FF5E0310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018"/>
          <a:stretch/>
        </p:blipFill>
        <p:spPr bwMode="auto">
          <a:xfrm>
            <a:off x="-1477109" y="-72325"/>
            <a:ext cx="8803885" cy="7066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5CB425-6237-4A0F-81A6-BA4D91F04536}"/>
              </a:ext>
            </a:extLst>
          </p:cNvPr>
          <p:cNvSpPr txBox="1"/>
          <p:nvPr/>
        </p:nvSpPr>
        <p:spPr>
          <a:xfrm>
            <a:off x="1913641" y="2158738"/>
            <a:ext cx="14140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00" b="1" dirty="0">
                <a:solidFill>
                  <a:schemeClr val="accent2">
                    <a:lumMod val="50000"/>
                  </a:schemeClr>
                </a:solidFill>
              </a:rPr>
              <a:t>“</a:t>
            </a:r>
            <a:endParaRPr lang="en-NZ" sz="14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C948B1-E85D-4B54-9D0F-4CD61AA5F592}"/>
              </a:ext>
            </a:extLst>
          </p:cNvPr>
          <p:cNvSpPr txBox="1"/>
          <p:nvPr/>
        </p:nvSpPr>
        <p:spPr>
          <a:xfrm>
            <a:off x="3327662" y="2507530"/>
            <a:ext cx="490193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Bodoni MT" panose="02070603080606020203" pitchFamily="18" charset="0"/>
              </a:rPr>
              <a:t>What is the Earth’s </a:t>
            </a:r>
            <a:r>
              <a:rPr lang="en-US" sz="4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odoni MT" panose="02070603080606020203" pitchFamily="18" charset="0"/>
              </a:rPr>
              <a:t>carrying capacity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Bodoni MT" panose="02070603080606020203" pitchFamily="18" charset="0"/>
              </a:rPr>
              <a:t> for human life?</a:t>
            </a:r>
            <a:endParaRPr lang="en-NZ" sz="4400" dirty="0">
              <a:solidFill>
                <a:schemeClr val="tx1">
                  <a:lumMod val="75000"/>
                  <a:lumOff val="25000"/>
                </a:schemeClr>
              </a:solidFill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573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CE13B-CA8B-4F64-BA08-63392778C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58E94-F33C-4CA6-B478-ACEE0300F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Quality of life – “sustain indefinitely” is defined without respect for living conditions</a:t>
            </a:r>
          </a:p>
          <a:p>
            <a:r>
              <a:rPr lang="en-US" dirty="0"/>
              <a:t>Average consumption – all people consume the average amount of resources, as stated in literature</a:t>
            </a:r>
          </a:p>
          <a:p>
            <a:r>
              <a:rPr lang="en-US" dirty="0"/>
              <a:t>All data is accurate – the literature sourced in our report is reliable</a:t>
            </a:r>
          </a:p>
          <a:p>
            <a:r>
              <a:rPr lang="en-US" dirty="0"/>
              <a:t>Same proportion of consumption – as the population swells, quantities of consumption remain proportionate</a:t>
            </a:r>
          </a:p>
          <a:p>
            <a:r>
              <a:rPr lang="en-US" dirty="0"/>
              <a:t>Plant and phytoplankton life can be sustained – the oxygen produced from these sources remains sustainable</a:t>
            </a:r>
          </a:p>
          <a:p>
            <a:r>
              <a:rPr lang="en-US" dirty="0"/>
              <a:t>Even global distribution of resources – resources can be efficiently transported to where they are needed</a:t>
            </a:r>
          </a:p>
        </p:txBody>
      </p:sp>
    </p:spTree>
    <p:extLst>
      <p:ext uri="{BB962C8B-B14F-4D97-AF65-F5344CB8AC3E}">
        <p14:creationId xmlns:p14="http://schemas.microsoft.com/office/powerpoint/2010/main" val="3281619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4">
            <a:extLst>
              <a:ext uri="{FF2B5EF4-FFF2-40B4-BE49-F238E27FC236}">
                <a16:creationId xmlns:a16="http://schemas.microsoft.com/office/drawing/2014/main" id="{7140C5F6-42D5-4D5D-9636-0329EEFBA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8" descr="A plate of food with a slice of pizza&#10;&#10;Description generated with very high confidence">
            <a:extLst>
              <a:ext uri="{FF2B5EF4-FFF2-40B4-BE49-F238E27FC236}">
                <a16:creationId xmlns:a16="http://schemas.microsoft.com/office/drawing/2014/main" id="{146EBBDC-F860-40AB-84C1-DE9AFC850F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57" r="3465" b="-3"/>
          <a:stretch/>
        </p:blipFill>
        <p:spPr>
          <a:xfrm>
            <a:off x="1" y="10"/>
            <a:ext cx="4637078" cy="4266944"/>
          </a:xfrm>
          <a:prstGeom prst="rect">
            <a:avLst/>
          </a:prstGeom>
        </p:spPr>
      </p:pic>
      <p:pic>
        <p:nvPicPr>
          <p:cNvPr id="4" name="Picture 4" descr="A picture containing sitting&#10;&#10;Description generated with high confidence">
            <a:extLst>
              <a:ext uri="{FF2B5EF4-FFF2-40B4-BE49-F238E27FC236}">
                <a16:creationId xmlns:a16="http://schemas.microsoft.com/office/drawing/2014/main" id="{E3628D0A-0CFC-4B74-9B3E-9ABB4488C6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89" r="6058" b="-1"/>
          <a:stretch/>
        </p:blipFill>
        <p:spPr>
          <a:xfrm>
            <a:off x="4628829" y="10"/>
            <a:ext cx="7563171" cy="4266944"/>
          </a:xfrm>
          <a:prstGeom prst="rect">
            <a:avLst/>
          </a:prstGeom>
        </p:spPr>
      </p:pic>
      <p:pic>
        <p:nvPicPr>
          <p:cNvPr id="10" name="Picture 10" descr="A large green field with trees in the background&#10;&#10;Description generated with very high confidence">
            <a:extLst>
              <a:ext uri="{FF2B5EF4-FFF2-40B4-BE49-F238E27FC236}">
                <a16:creationId xmlns:a16="http://schemas.microsoft.com/office/drawing/2014/main" id="{32B819D2-3083-49EB-955A-4A536B03BA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508" b="695"/>
          <a:stretch/>
        </p:blipFill>
        <p:spPr>
          <a:xfrm>
            <a:off x="-3048" y="4265879"/>
            <a:ext cx="4650796" cy="2591662"/>
          </a:xfrm>
          <a:prstGeom prst="rect">
            <a:avLst/>
          </a:prstGeom>
        </p:spPr>
      </p:pic>
      <p:sp>
        <p:nvSpPr>
          <p:cNvPr id="28" name="Rectangle 16">
            <a:extLst>
              <a:ext uri="{FF2B5EF4-FFF2-40B4-BE49-F238E27FC236}">
                <a16:creationId xmlns:a16="http://schemas.microsoft.com/office/drawing/2014/main" id="{457E30F7-3253-4621-AB18-6A383D3A3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498" y="4267831"/>
            <a:ext cx="7552502" cy="2590169"/>
          </a:xfrm>
          <a:prstGeom prst="rect">
            <a:avLst/>
          </a:prstGeom>
          <a:solidFill>
            <a:srgbClr val="465359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EE4824-032F-4EC6-B989-F1E74564E0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9842" y="4571122"/>
            <a:ext cx="6591957" cy="1037907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Limiting factors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863617-CA75-4A72-A72E-E2C37C29E6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9842" y="5666704"/>
            <a:ext cx="6591957" cy="462998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>
                  <a:alpha val="75000"/>
                </a:srgbClr>
              </a:solidFill>
            </a:endParaRPr>
          </a:p>
        </p:txBody>
      </p:sp>
      <p:sp>
        <p:nvSpPr>
          <p:cNvPr id="29" name="Rectangle 18">
            <a:extLst>
              <a:ext uri="{FF2B5EF4-FFF2-40B4-BE49-F238E27FC236}">
                <a16:creationId xmlns:a16="http://schemas.microsoft.com/office/drawing/2014/main" id="{B305829B-9491-4F93-8853-9BCABA78F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20158"/>
            <a:ext cx="12188952" cy="914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Rectangle 20">
            <a:extLst>
              <a:ext uri="{FF2B5EF4-FFF2-40B4-BE49-F238E27FC236}">
                <a16:creationId xmlns:a16="http://schemas.microsoft.com/office/drawing/2014/main" id="{51F966F2-031A-4EA8-B214-62BED34FF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1359" y="-460"/>
            <a:ext cx="9144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499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28">
            <a:extLst>
              <a:ext uri="{FF2B5EF4-FFF2-40B4-BE49-F238E27FC236}">
                <a16:creationId xmlns:a16="http://schemas.microsoft.com/office/drawing/2014/main" id="{3CED7894-4F62-4A6C-8DB5-DB5BE08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BC1CC7-DEB4-4AD5-9512-641C1777C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3433" y="702156"/>
            <a:ext cx="3568661" cy="118872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400"/>
              <a:t>Water</a:t>
            </a:r>
            <a:endParaRPr lang="en-US"/>
          </a:p>
        </p:txBody>
      </p:sp>
      <p:pic>
        <p:nvPicPr>
          <p:cNvPr id="39" name="Picture 6">
            <a:extLst>
              <a:ext uri="{FF2B5EF4-FFF2-40B4-BE49-F238E27FC236}">
                <a16:creationId xmlns:a16="http://schemas.microsoft.com/office/drawing/2014/main" id="{E3759885-0FD1-46FC-8DBE-45C138FD8D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567"/>
          <a:stretch/>
        </p:blipFill>
        <p:spPr>
          <a:xfrm>
            <a:off x="20" y="10"/>
            <a:ext cx="7537685" cy="6857990"/>
          </a:xfrm>
          <a:prstGeom prst="rect">
            <a:avLst/>
          </a:prstGeom>
        </p:spPr>
      </p:pic>
      <p:sp>
        <p:nvSpPr>
          <p:cNvPr id="40" name="Rectangle 30">
            <a:extLst>
              <a:ext uri="{FF2B5EF4-FFF2-40B4-BE49-F238E27FC236}">
                <a16:creationId xmlns:a16="http://schemas.microsoft.com/office/drawing/2014/main" id="{E536F3B4-50F6-4C52-8F76-4EB121471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" name="Picture 3" descr="A glass of water&#10;&#10;Description generated with very high confidence">
            <a:extLst>
              <a:ext uri="{FF2B5EF4-FFF2-40B4-BE49-F238E27FC236}">
                <a16:creationId xmlns:a16="http://schemas.microsoft.com/office/drawing/2014/main" id="{E8F1EC40-936F-4E34-A34B-AF6D001E15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22565" y="2486699"/>
            <a:ext cx="4616412" cy="30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8105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4">
            <a:extLst>
              <a:ext uri="{FF2B5EF4-FFF2-40B4-BE49-F238E27FC236}">
                <a16:creationId xmlns:a16="http://schemas.microsoft.com/office/drawing/2014/main" id="{DD651B61-325E-4E73-8445-38B0DE8AA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3" name="Rectangle 106">
            <a:extLst>
              <a:ext uri="{FF2B5EF4-FFF2-40B4-BE49-F238E27FC236}">
                <a16:creationId xmlns:a16="http://schemas.microsoft.com/office/drawing/2014/main" id="{B42E5253-D3AC-4AC2-B766-8B34F13C2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" name="Rectangle 108">
            <a:extLst>
              <a:ext uri="{FF2B5EF4-FFF2-40B4-BE49-F238E27FC236}">
                <a16:creationId xmlns:a16="http://schemas.microsoft.com/office/drawing/2014/main" id="{10AE8D57-436A-4073-9A75-15BB5949F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6" name="Rectangle 110">
            <a:extLst>
              <a:ext uri="{FF2B5EF4-FFF2-40B4-BE49-F238E27FC236}">
                <a16:creationId xmlns:a16="http://schemas.microsoft.com/office/drawing/2014/main" id="{E2852671-8EB6-4EAF-8AF8-65CF3FD66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08" name="Rectangle 112">
            <a:extLst>
              <a:ext uri="{FF2B5EF4-FFF2-40B4-BE49-F238E27FC236}">
                <a16:creationId xmlns:a16="http://schemas.microsoft.com/office/drawing/2014/main" id="{EEA2DC21-E0AF-40D8-B5CC-1F09F360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37727B-B926-4DCB-8553-5C53D16DE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4610099"/>
            <a:ext cx="10993549" cy="10668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Land</a:t>
            </a:r>
          </a:p>
        </p:txBody>
      </p:sp>
      <p:sp>
        <p:nvSpPr>
          <p:cNvPr id="110" name="Rectangle 114">
            <a:extLst>
              <a:ext uri="{FF2B5EF4-FFF2-40B4-BE49-F238E27FC236}">
                <a16:creationId xmlns:a16="http://schemas.microsoft.com/office/drawing/2014/main" id="{E11B00EC-2A63-48AE-A5DD-6DA6FB7E2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C1E4057D-EAC3-4537-95F1-BAECA5945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3B44B6CB-4352-43A0-A5FE-AD317DD58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C3E44F24-E5F3-4F90-AA10-ACD192A8A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7096" y="973236"/>
            <a:ext cx="9248795" cy="491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69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910015B9-6046-41B8-83BD-71778D2F9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3908232-52E2-4794-A6C1-54300FB989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2B9299F-BED7-44C5-9CC5-E542F9193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9DDF273-E040-4765-AD05-872458E13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C1FA8F66-3B85-411D-A2A6-A50DF302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Table Setting">
            <a:extLst>
              <a:ext uri="{FF2B5EF4-FFF2-40B4-BE49-F238E27FC236}">
                <a16:creationId xmlns:a16="http://schemas.microsoft.com/office/drawing/2014/main" id="{3F909A51-5D2E-43DA-91E8-B34F97DBA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1524" y="851498"/>
            <a:ext cx="3093339" cy="30933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5CBCAB-3AB5-4F2F-838A-0DD1EF004D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1830" y="894493"/>
            <a:ext cx="7443750" cy="2754187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D695E25C-06E7-4082-BE92-B571B616B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297735"/>
            <a:ext cx="11265408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64BD7DF-F4BB-427F-B4F6-6DC83A59A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rgbClr val="465359">
              <a:alpha val="97000"/>
            </a:srgb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255F3A-944B-4932-B937-2F76FBB7A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4572000"/>
            <a:ext cx="10965141" cy="89524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Food</a:t>
            </a:r>
          </a:p>
        </p:txBody>
      </p:sp>
    </p:spTree>
    <p:extLst>
      <p:ext uri="{BB962C8B-B14F-4D97-AF65-F5344CB8AC3E}">
        <p14:creationId xmlns:p14="http://schemas.microsoft.com/office/powerpoint/2010/main" val="1833134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CE13B-CA8B-4F64-BA08-63392778C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MODEL</a:t>
            </a:r>
          </a:p>
        </p:txBody>
      </p:sp>
      <p:pic>
        <p:nvPicPr>
          <p:cNvPr id="1026" name="Picture 2" descr="https://lh5.googleusercontent.com/y9-V4RBgXixuA1ivh7F0QmSNn64WMUbXC1BjRNSMHWP26WqgSLgKalYq6Ku-yJHjARZmX3NYJaPL4tnE8x_gn6_zWSPugqsQUT_prX8-Chu0NubjGKMHloqQHS_dgfgOonG8lWvz">
            <a:extLst>
              <a:ext uri="{FF2B5EF4-FFF2-40B4-BE49-F238E27FC236}">
                <a16:creationId xmlns:a16="http://schemas.microsoft.com/office/drawing/2014/main" id="{32043ACF-A5C5-453F-9821-8FE15DDD3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12" y="1814054"/>
            <a:ext cx="9182568" cy="481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4C9F7EE-4227-4031-8EE9-B99CAB4970F1}"/>
              </a:ext>
            </a:extLst>
          </p:cNvPr>
          <p:cNvSpPr/>
          <p:nvPr/>
        </p:nvSpPr>
        <p:spPr>
          <a:xfrm>
            <a:off x="4124324" y="6270014"/>
            <a:ext cx="2924175" cy="3645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0DC4C8-A772-4613-9B38-3A007EBA428A}"/>
              </a:ext>
            </a:extLst>
          </p:cNvPr>
          <p:cNvSpPr/>
          <p:nvPr/>
        </p:nvSpPr>
        <p:spPr>
          <a:xfrm>
            <a:off x="671332" y="2581275"/>
            <a:ext cx="338318" cy="32670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D03CA12-17C4-44E5-9C25-C7E6D5884D62}"/>
                  </a:ext>
                </a:extLst>
              </p:cNvPr>
              <p:cNvSpPr txBox="1"/>
              <p:nvPr/>
            </p:nvSpPr>
            <p:spPr>
              <a:xfrm>
                <a:off x="8024609" y="1275322"/>
                <a:ext cx="366747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𝑾𝒂𝒕𝒆𝒓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𝑵𝒆𝒆𝒅𝒆𝒅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∝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𝑷𝒐𝒑𝒖𝒍𝒂𝒕𝒊𝒐𝒏</m:t>
                      </m:r>
                    </m:oMath>
                  </m:oMathPara>
                </a14:m>
                <a:endParaRPr lang="en-NZ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D03CA12-17C4-44E5-9C25-C7E6D5884D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4609" y="1275322"/>
                <a:ext cx="3667479" cy="307777"/>
              </a:xfrm>
              <a:prstGeom prst="rect">
                <a:avLst/>
              </a:prstGeom>
              <a:blipFill>
                <a:blip r:embed="rId3"/>
                <a:stretch>
                  <a:fillRect l="-831" r="-1993" b="-35294"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A7259A8-B984-49B2-BD5A-402D3755B660}"/>
                  </a:ext>
                </a:extLst>
              </p:cNvPr>
              <p:cNvSpPr txBox="1"/>
              <p:nvPr/>
            </p:nvSpPr>
            <p:spPr>
              <a:xfrm>
                <a:off x="7605327" y="1852465"/>
                <a:ext cx="45060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𝑾𝒂𝒕𝒆𝒓</m:t>
                      </m:r>
                      <m:r>
                        <a:rPr lang="en-US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𝑵𝒆𝒆𝒅𝒆𝒅</m:t>
                      </m:r>
                      <m:r>
                        <a:rPr lang="en-US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𝑷𝒆𝒓</m:t>
                      </m:r>
                      <m:r>
                        <a:rPr lang="en-US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𝑷𝒆𝒓𝒔𝒐𝒏</m:t>
                      </m:r>
                      <m:r>
                        <a:rPr lang="en-US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𝑷𝒆𝒓</m:t>
                      </m:r>
                      <m:r>
                        <a:rPr lang="en-US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𝒀𝒆𝒂𝒓</m:t>
                      </m:r>
                    </m:oMath>
                  </m:oMathPara>
                </a14:m>
                <a:endParaRPr lang="en-NZ" sz="20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A7259A8-B984-49B2-BD5A-402D3755B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5327" y="1852465"/>
                <a:ext cx="4506042" cy="307777"/>
              </a:xfrm>
              <a:prstGeom prst="rect">
                <a:avLst/>
              </a:prstGeom>
              <a:blipFill>
                <a:blip r:embed="rId4"/>
                <a:stretch>
                  <a:fillRect l="-812" r="-812" b="-10000"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C8A096C-9744-449E-BBED-7B1B5E1CD6AE}"/>
              </a:ext>
            </a:extLst>
          </p:cNvPr>
          <p:cNvCxnSpPr>
            <a:cxnSpLocks/>
          </p:cNvCxnSpPr>
          <p:nvPr/>
        </p:nvCxnSpPr>
        <p:spPr>
          <a:xfrm flipH="1">
            <a:off x="9502748" y="4135120"/>
            <a:ext cx="55565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CA68F94-F6DA-4FC2-88D4-6943A77DE81A}"/>
              </a:ext>
            </a:extLst>
          </p:cNvPr>
          <p:cNvCxnSpPr>
            <a:cxnSpLocks/>
          </p:cNvCxnSpPr>
          <p:nvPr/>
        </p:nvCxnSpPr>
        <p:spPr>
          <a:xfrm flipH="1">
            <a:off x="9502748" y="3017520"/>
            <a:ext cx="55565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D6FD7BC-C85F-4772-B08E-021E78CE496D}"/>
              </a:ext>
            </a:extLst>
          </p:cNvPr>
          <p:cNvCxnSpPr>
            <a:cxnSpLocks/>
          </p:cNvCxnSpPr>
          <p:nvPr/>
        </p:nvCxnSpPr>
        <p:spPr>
          <a:xfrm flipH="1">
            <a:off x="9502748" y="5181600"/>
            <a:ext cx="55565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rrow: Up 19">
            <a:extLst>
              <a:ext uri="{FF2B5EF4-FFF2-40B4-BE49-F238E27FC236}">
                <a16:creationId xmlns:a16="http://schemas.microsoft.com/office/drawing/2014/main" id="{763A0973-C574-4C7C-8CA1-898F47478F23}"/>
              </a:ext>
            </a:extLst>
          </p:cNvPr>
          <p:cNvSpPr/>
          <p:nvPr/>
        </p:nvSpPr>
        <p:spPr>
          <a:xfrm rot="10800000">
            <a:off x="1530948" y="4362455"/>
            <a:ext cx="362025" cy="819145"/>
          </a:xfrm>
          <a:prstGeom prst="up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A79A8CF-F4C6-4BCC-8CEF-7A2D93859B4A}"/>
              </a:ext>
            </a:extLst>
          </p:cNvPr>
          <p:cNvSpPr/>
          <p:nvPr/>
        </p:nvSpPr>
        <p:spPr>
          <a:xfrm>
            <a:off x="3037840" y="4772027"/>
            <a:ext cx="965200" cy="572109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6AD942C-AF20-48EE-993F-F97FB4AAE15B}"/>
              </a:ext>
            </a:extLst>
          </p:cNvPr>
          <p:cNvSpPr/>
          <p:nvPr/>
        </p:nvSpPr>
        <p:spPr>
          <a:xfrm>
            <a:off x="4290999" y="4806930"/>
            <a:ext cx="965200" cy="572109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C7CCDC-BCAE-4179-A077-22E92777139F}"/>
              </a:ext>
            </a:extLst>
          </p:cNvPr>
          <p:cNvSpPr/>
          <p:nvPr/>
        </p:nvSpPr>
        <p:spPr>
          <a:xfrm>
            <a:off x="8506525" y="4779014"/>
            <a:ext cx="965200" cy="572109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F3225A-9EBB-4A70-9FE7-D20B22FBB920}"/>
              </a:ext>
            </a:extLst>
          </p:cNvPr>
          <p:cNvSpPr txBox="1"/>
          <p:nvPr/>
        </p:nvSpPr>
        <p:spPr>
          <a:xfrm>
            <a:off x="10007897" y="2821546"/>
            <a:ext cx="2151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139000 L /person /</a:t>
            </a:r>
            <a:r>
              <a:rPr lang="en-US" dirty="0" err="1">
                <a:solidFill>
                  <a:srgbClr val="FF0000"/>
                </a:solidFill>
              </a:rPr>
              <a:t>yr</a:t>
            </a:r>
            <a:endParaRPr lang="en-NZ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AF2AA9-1621-45E7-9FC0-DE62FBC30AC0}"/>
              </a:ext>
            </a:extLst>
          </p:cNvPr>
          <p:cNvSpPr txBox="1"/>
          <p:nvPr/>
        </p:nvSpPr>
        <p:spPr>
          <a:xfrm>
            <a:off x="10123313" y="3939247"/>
            <a:ext cx="2036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83000 L /person /</a:t>
            </a:r>
            <a:r>
              <a:rPr lang="en-US" dirty="0" err="1">
                <a:solidFill>
                  <a:srgbClr val="FF0000"/>
                </a:solidFill>
              </a:rPr>
              <a:t>yr</a:t>
            </a:r>
            <a:endParaRPr lang="en-NZ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CB7FC2-1BA5-49B4-9CC5-579BF87EB5EC}"/>
              </a:ext>
            </a:extLst>
          </p:cNvPr>
          <p:cNvSpPr txBox="1"/>
          <p:nvPr/>
        </p:nvSpPr>
        <p:spPr>
          <a:xfrm>
            <a:off x="10123313" y="4974804"/>
            <a:ext cx="2036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35000 L /person /</a:t>
            </a:r>
            <a:r>
              <a:rPr lang="en-US" dirty="0" err="1">
                <a:solidFill>
                  <a:srgbClr val="FF0000"/>
                </a:solidFill>
              </a:rPr>
              <a:t>yr</a:t>
            </a:r>
            <a:endParaRPr lang="en-N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3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4" grpId="0"/>
      <p:bldP spid="7" grpId="0"/>
      <p:bldP spid="20" grpId="0" animBg="1"/>
      <p:bldP spid="21" grpId="0" animBg="1"/>
      <p:bldP spid="23" grpId="0" animBg="1"/>
      <p:bldP spid="24" grpId="0" animBg="1"/>
      <p:bldP spid="6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CE13B-CA8B-4F64-BA08-63392778C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MODEL</a:t>
            </a:r>
          </a:p>
        </p:txBody>
      </p:sp>
      <p:pic>
        <p:nvPicPr>
          <p:cNvPr id="2052" name="Picture 4" descr="https://lh4.googleusercontent.com/jdzAoYig0Qn4OBZcLdA8RQFnDi0zU0H7gMLfwhnZ_eYfwcG8h-xJAcS4wz1_91sKiT069MuslIy5WceAyeqzxwZnjxao2v7Jvj9xF5o9GHz7i9PReug1wTRbOzABhw4Lh9dJX7-I">
            <a:extLst>
              <a:ext uri="{FF2B5EF4-FFF2-40B4-BE49-F238E27FC236}">
                <a16:creationId xmlns:a16="http://schemas.microsoft.com/office/drawing/2014/main" id="{3B938899-70A1-45B1-93D9-C4D3C769D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4" y="1890876"/>
            <a:ext cx="8400416" cy="470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5DC3BDE-8409-4FC7-871B-1F974EEA2A17}"/>
              </a:ext>
            </a:extLst>
          </p:cNvPr>
          <p:cNvCxnSpPr>
            <a:cxnSpLocks/>
          </p:cNvCxnSpPr>
          <p:nvPr/>
        </p:nvCxnSpPr>
        <p:spPr>
          <a:xfrm flipH="1">
            <a:off x="8720428" y="2895600"/>
            <a:ext cx="55565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345B52B-12E3-4047-BE51-573E2EB039F0}"/>
              </a:ext>
            </a:extLst>
          </p:cNvPr>
          <p:cNvCxnSpPr>
            <a:cxnSpLocks/>
          </p:cNvCxnSpPr>
          <p:nvPr/>
        </p:nvCxnSpPr>
        <p:spPr>
          <a:xfrm flipH="1">
            <a:off x="4575148" y="1713384"/>
            <a:ext cx="1114452" cy="4532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76605D7-957D-4802-A52B-231CCFEAA1F1}"/>
              </a:ext>
            </a:extLst>
          </p:cNvPr>
          <p:cNvCxnSpPr>
            <a:cxnSpLocks/>
          </p:cNvCxnSpPr>
          <p:nvPr/>
        </p:nvCxnSpPr>
        <p:spPr>
          <a:xfrm flipH="1">
            <a:off x="8720428" y="3942080"/>
            <a:ext cx="55565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row: Up 7">
            <a:extLst>
              <a:ext uri="{FF2B5EF4-FFF2-40B4-BE49-F238E27FC236}">
                <a16:creationId xmlns:a16="http://schemas.microsoft.com/office/drawing/2014/main" id="{C2A124EC-A7FB-45E1-973B-CD0ECF05378B}"/>
              </a:ext>
            </a:extLst>
          </p:cNvPr>
          <p:cNvSpPr/>
          <p:nvPr/>
        </p:nvSpPr>
        <p:spPr>
          <a:xfrm rot="10800000">
            <a:off x="1866228" y="3424989"/>
            <a:ext cx="362025" cy="819145"/>
          </a:xfrm>
          <a:prstGeom prst="up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C7F345-6811-451B-BD26-23C1173A19ED}"/>
              </a:ext>
            </a:extLst>
          </p:cNvPr>
          <p:cNvSpPr/>
          <p:nvPr/>
        </p:nvSpPr>
        <p:spPr>
          <a:xfrm>
            <a:off x="2842195" y="4383503"/>
            <a:ext cx="965200" cy="40582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371162-C5A8-4B1D-931D-F37D7848AC69}"/>
              </a:ext>
            </a:extLst>
          </p:cNvPr>
          <p:cNvSpPr/>
          <p:nvPr/>
        </p:nvSpPr>
        <p:spPr>
          <a:xfrm>
            <a:off x="4909352" y="4371570"/>
            <a:ext cx="965200" cy="40582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F801CC-5EBE-4ADF-9EC8-E32883F836AF}"/>
              </a:ext>
            </a:extLst>
          </p:cNvPr>
          <p:cNvSpPr/>
          <p:nvPr/>
        </p:nvSpPr>
        <p:spPr>
          <a:xfrm>
            <a:off x="7041916" y="4395854"/>
            <a:ext cx="965200" cy="40582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0A1704-2C51-4C49-8211-BCCA0B5BBD2F}"/>
              </a:ext>
            </a:extLst>
          </p:cNvPr>
          <p:cNvSpPr txBox="1"/>
          <p:nvPr/>
        </p:nvSpPr>
        <p:spPr>
          <a:xfrm>
            <a:off x="5372965" y="1248132"/>
            <a:ext cx="1946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826 m</a:t>
            </a:r>
            <a:r>
              <a:rPr lang="en-US" baseline="30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 /person /</a:t>
            </a:r>
            <a:r>
              <a:rPr lang="en-US" dirty="0" err="1">
                <a:solidFill>
                  <a:srgbClr val="FF0000"/>
                </a:solidFill>
              </a:rPr>
              <a:t>yr</a:t>
            </a:r>
            <a:endParaRPr lang="en-NZ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D88461-C412-4A77-9AAF-1D28BF274AAE}"/>
              </a:ext>
            </a:extLst>
          </p:cNvPr>
          <p:cNvSpPr txBox="1"/>
          <p:nvPr/>
        </p:nvSpPr>
        <p:spPr>
          <a:xfrm>
            <a:off x="9276080" y="2664534"/>
            <a:ext cx="1946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286 m</a:t>
            </a:r>
            <a:r>
              <a:rPr lang="en-US" baseline="30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 /person /</a:t>
            </a:r>
            <a:r>
              <a:rPr lang="en-US" dirty="0" err="1">
                <a:solidFill>
                  <a:srgbClr val="FF0000"/>
                </a:solidFill>
              </a:rPr>
              <a:t>yr</a:t>
            </a:r>
            <a:endParaRPr lang="en-NZ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FEF760-BC1D-4C89-98C6-F9B12DFBCDE8}"/>
              </a:ext>
            </a:extLst>
          </p:cNvPr>
          <p:cNvSpPr txBox="1"/>
          <p:nvPr/>
        </p:nvSpPr>
        <p:spPr>
          <a:xfrm>
            <a:off x="9293460" y="3762910"/>
            <a:ext cx="1946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175 m</a:t>
            </a:r>
            <a:r>
              <a:rPr lang="en-US" baseline="30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 /person /</a:t>
            </a:r>
            <a:r>
              <a:rPr lang="en-US" dirty="0" err="1">
                <a:solidFill>
                  <a:srgbClr val="FF0000"/>
                </a:solidFill>
              </a:rPr>
              <a:t>yr</a:t>
            </a:r>
            <a:endParaRPr lang="en-N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43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lh5.googleusercontent.com/Y0_8C8rsZeAXEUySLwATthj0zLtY4dX7z1B63IWgACqSdEdCV3UWXhk9vHLV6nppDK-9uEEn75ukCvLcANDE-JA4M2niNHhazvBCS9AcjhkeW8MMnCOlejhqnU48lDE3CLNc_S1k">
            <a:extLst>
              <a:ext uri="{FF2B5EF4-FFF2-40B4-BE49-F238E27FC236}">
                <a16:creationId xmlns:a16="http://schemas.microsoft.com/office/drawing/2014/main" id="{BD1AB159-2F56-4761-A537-F90114F88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1570746"/>
            <a:ext cx="9165590" cy="5072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ACE13B-CA8B-4F64-BA08-63392778C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MODEL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EB61D7-A193-4255-93F9-52E6CA60ABDE}"/>
              </a:ext>
            </a:extLst>
          </p:cNvPr>
          <p:cNvSpPr txBox="1"/>
          <p:nvPr/>
        </p:nvSpPr>
        <p:spPr>
          <a:xfrm>
            <a:off x="9733280" y="5107419"/>
            <a:ext cx="1204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2024</a:t>
            </a:r>
            <a:endParaRPr lang="en-NZ" sz="36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96D6F1-9A50-4155-80D5-2503A9099224}"/>
              </a:ext>
            </a:extLst>
          </p:cNvPr>
          <p:cNvSpPr txBox="1"/>
          <p:nvPr/>
        </p:nvSpPr>
        <p:spPr>
          <a:xfrm>
            <a:off x="8507338" y="3251259"/>
            <a:ext cx="3481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050"/>
                </a:solidFill>
              </a:rPr>
              <a:t>Recommended Diet</a:t>
            </a:r>
            <a:endParaRPr lang="en-NZ" sz="2400" b="1" dirty="0">
              <a:solidFill>
                <a:srgbClr val="00B05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0B9487-6C0A-4D12-9B26-FC7CF63E92EE}"/>
              </a:ext>
            </a:extLst>
          </p:cNvPr>
          <p:cNvSpPr txBox="1"/>
          <p:nvPr/>
        </p:nvSpPr>
        <p:spPr>
          <a:xfrm>
            <a:off x="9000720" y="4640923"/>
            <a:ext cx="25683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8.02 Billion</a:t>
            </a:r>
            <a:endParaRPr lang="en-NZ" sz="36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E7F208-142A-4C96-9BBB-C748FF917500}"/>
              </a:ext>
            </a:extLst>
          </p:cNvPr>
          <p:cNvSpPr txBox="1"/>
          <p:nvPr/>
        </p:nvSpPr>
        <p:spPr>
          <a:xfrm>
            <a:off x="8456538" y="3799372"/>
            <a:ext cx="3481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050"/>
                </a:solidFill>
              </a:rPr>
              <a:t>5.9 E+15 </a:t>
            </a:r>
            <a:r>
              <a:rPr lang="en-US" sz="2400" b="1" dirty="0" err="1">
                <a:solidFill>
                  <a:srgbClr val="00B050"/>
                </a:solidFill>
              </a:rPr>
              <a:t>Kca</a:t>
            </a:r>
            <a:endParaRPr lang="en-NZ" sz="2400" b="1" dirty="0">
              <a:solidFill>
                <a:srgbClr val="00B05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0AD7209-FB63-4DEC-8E75-1855D710F89E}"/>
              </a:ext>
            </a:extLst>
          </p:cNvPr>
          <p:cNvCxnSpPr>
            <a:cxnSpLocks/>
          </p:cNvCxnSpPr>
          <p:nvPr/>
        </p:nvCxnSpPr>
        <p:spPr>
          <a:xfrm flipH="1">
            <a:off x="6871308" y="1676400"/>
            <a:ext cx="403252" cy="5313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365FBC6-E83A-4380-B4BE-5D3A55F215AA}"/>
              </a:ext>
            </a:extLst>
          </p:cNvPr>
          <p:cNvCxnSpPr>
            <a:cxnSpLocks/>
          </p:cNvCxnSpPr>
          <p:nvPr/>
        </p:nvCxnSpPr>
        <p:spPr>
          <a:xfrm flipH="1">
            <a:off x="5570828" y="1437196"/>
            <a:ext cx="728372" cy="7518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17A6B98-C2FB-4AED-B60A-84575E5FF5C4}"/>
              </a:ext>
            </a:extLst>
          </p:cNvPr>
          <p:cNvCxnSpPr>
            <a:cxnSpLocks/>
          </p:cNvCxnSpPr>
          <p:nvPr/>
        </p:nvCxnSpPr>
        <p:spPr>
          <a:xfrm flipH="1">
            <a:off x="8377771" y="2296160"/>
            <a:ext cx="634149" cy="24226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B241A69-C730-4078-A8E0-9156A5D687D7}"/>
              </a:ext>
            </a:extLst>
          </p:cNvPr>
          <p:cNvCxnSpPr>
            <a:cxnSpLocks/>
          </p:cNvCxnSpPr>
          <p:nvPr/>
        </p:nvCxnSpPr>
        <p:spPr>
          <a:xfrm flipH="1">
            <a:off x="8370577" y="3047766"/>
            <a:ext cx="634149" cy="24226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row: Up 15">
            <a:extLst>
              <a:ext uri="{FF2B5EF4-FFF2-40B4-BE49-F238E27FC236}">
                <a16:creationId xmlns:a16="http://schemas.microsoft.com/office/drawing/2014/main" id="{BCA0A0FA-F21E-4446-BD7B-D8EE0297D55C}"/>
              </a:ext>
            </a:extLst>
          </p:cNvPr>
          <p:cNvSpPr/>
          <p:nvPr/>
        </p:nvSpPr>
        <p:spPr>
          <a:xfrm>
            <a:off x="6299200" y="4189637"/>
            <a:ext cx="362025" cy="819145"/>
          </a:xfrm>
          <a:prstGeom prst="up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4C111B-72A2-45A9-AFBD-2EC0A328C240}"/>
              </a:ext>
            </a:extLst>
          </p:cNvPr>
          <p:cNvSpPr/>
          <p:nvPr/>
        </p:nvSpPr>
        <p:spPr>
          <a:xfrm>
            <a:off x="3109717" y="3783816"/>
            <a:ext cx="881296" cy="40582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1733C3-645D-4331-B10F-48EF00454A80}"/>
              </a:ext>
            </a:extLst>
          </p:cNvPr>
          <p:cNvSpPr/>
          <p:nvPr/>
        </p:nvSpPr>
        <p:spPr>
          <a:xfrm>
            <a:off x="4066624" y="3783815"/>
            <a:ext cx="881296" cy="40582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756A3D-DE82-433D-825C-06F8897A505B}"/>
              </a:ext>
            </a:extLst>
          </p:cNvPr>
          <p:cNvSpPr/>
          <p:nvPr/>
        </p:nvSpPr>
        <p:spPr>
          <a:xfrm>
            <a:off x="4969814" y="3763494"/>
            <a:ext cx="816512" cy="40582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52DAF0-A347-4500-A280-EE121F163A69}"/>
              </a:ext>
            </a:extLst>
          </p:cNvPr>
          <p:cNvSpPr/>
          <p:nvPr/>
        </p:nvSpPr>
        <p:spPr>
          <a:xfrm>
            <a:off x="5861916" y="3763494"/>
            <a:ext cx="816512" cy="40582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4BDCBA-DB9A-4D7F-9DC4-DD1774AD873D}"/>
              </a:ext>
            </a:extLst>
          </p:cNvPr>
          <p:cNvSpPr txBox="1"/>
          <p:nvPr/>
        </p:nvSpPr>
        <p:spPr>
          <a:xfrm>
            <a:off x="5507028" y="986094"/>
            <a:ext cx="2502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1400000 </a:t>
            </a:r>
            <a:r>
              <a:rPr lang="en-US" dirty="0" err="1">
                <a:solidFill>
                  <a:srgbClr val="FF0000"/>
                </a:solidFill>
              </a:rPr>
              <a:t>Kca</a:t>
            </a:r>
            <a:r>
              <a:rPr lang="en-US" dirty="0">
                <a:solidFill>
                  <a:srgbClr val="FF0000"/>
                </a:solidFill>
              </a:rPr>
              <a:t> /person /</a:t>
            </a:r>
            <a:r>
              <a:rPr lang="en-US" dirty="0" err="1">
                <a:solidFill>
                  <a:srgbClr val="FF0000"/>
                </a:solidFill>
              </a:rPr>
              <a:t>yr</a:t>
            </a:r>
            <a:endParaRPr lang="en-NZ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341898-0D6B-4805-9069-9A293CA81017}"/>
              </a:ext>
            </a:extLst>
          </p:cNvPr>
          <p:cNvSpPr txBox="1"/>
          <p:nvPr/>
        </p:nvSpPr>
        <p:spPr>
          <a:xfrm>
            <a:off x="6930796" y="1342513"/>
            <a:ext cx="2502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1000000 </a:t>
            </a:r>
            <a:r>
              <a:rPr lang="en-US" dirty="0" err="1">
                <a:solidFill>
                  <a:srgbClr val="FF0000"/>
                </a:solidFill>
              </a:rPr>
              <a:t>Kca</a:t>
            </a:r>
            <a:r>
              <a:rPr lang="en-US" dirty="0">
                <a:solidFill>
                  <a:srgbClr val="FF0000"/>
                </a:solidFill>
              </a:rPr>
              <a:t> /person /</a:t>
            </a:r>
            <a:r>
              <a:rPr lang="en-US" dirty="0" err="1">
                <a:solidFill>
                  <a:srgbClr val="FF0000"/>
                </a:solidFill>
              </a:rPr>
              <a:t>yr</a:t>
            </a:r>
            <a:endParaRPr lang="en-NZ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DAE197C-3AFD-4835-99A6-019B678BE2FE}"/>
              </a:ext>
            </a:extLst>
          </p:cNvPr>
          <p:cNvSpPr txBox="1"/>
          <p:nvPr/>
        </p:nvSpPr>
        <p:spPr>
          <a:xfrm>
            <a:off x="8574990" y="1873263"/>
            <a:ext cx="2387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730000 </a:t>
            </a:r>
            <a:r>
              <a:rPr lang="en-US" dirty="0" err="1">
                <a:solidFill>
                  <a:srgbClr val="FF0000"/>
                </a:solidFill>
              </a:rPr>
              <a:t>Kca</a:t>
            </a:r>
            <a:r>
              <a:rPr lang="en-US" dirty="0">
                <a:solidFill>
                  <a:srgbClr val="FF0000"/>
                </a:solidFill>
              </a:rPr>
              <a:t> /person /</a:t>
            </a:r>
            <a:r>
              <a:rPr lang="en-US" dirty="0" err="1">
                <a:solidFill>
                  <a:srgbClr val="FF0000"/>
                </a:solidFill>
              </a:rPr>
              <a:t>yr</a:t>
            </a:r>
            <a:endParaRPr lang="en-NZ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D5A7BA-6064-4DC2-A62E-016993C6ED6D}"/>
              </a:ext>
            </a:extLst>
          </p:cNvPr>
          <p:cNvSpPr txBox="1"/>
          <p:nvPr/>
        </p:nvSpPr>
        <p:spPr>
          <a:xfrm>
            <a:off x="8849310" y="2574373"/>
            <a:ext cx="2387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580000 </a:t>
            </a:r>
            <a:r>
              <a:rPr lang="en-US" dirty="0" err="1">
                <a:solidFill>
                  <a:srgbClr val="FF0000"/>
                </a:solidFill>
              </a:rPr>
              <a:t>Kca</a:t>
            </a:r>
            <a:r>
              <a:rPr lang="en-US" dirty="0">
                <a:solidFill>
                  <a:srgbClr val="FF0000"/>
                </a:solidFill>
              </a:rPr>
              <a:t> /person /</a:t>
            </a:r>
            <a:r>
              <a:rPr lang="en-US" dirty="0" err="1">
                <a:solidFill>
                  <a:srgbClr val="FF0000"/>
                </a:solidFill>
              </a:rPr>
              <a:t>yr</a:t>
            </a:r>
            <a:endParaRPr lang="en-N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96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>
            <a:extLst>
              <a:ext uri="{FF2B5EF4-FFF2-40B4-BE49-F238E27FC236}">
                <a16:creationId xmlns:a16="http://schemas.microsoft.com/office/drawing/2014/main" id="{9E962080-BADC-43C6-AF99-F43A0C975B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77" r="3" b="2358"/>
          <a:stretch/>
        </p:blipFill>
        <p:spPr>
          <a:xfrm>
            <a:off x="-5" y="10"/>
            <a:ext cx="4578272" cy="2285990"/>
          </a:xfrm>
          <a:prstGeom prst="rect">
            <a:avLst/>
          </a:prstGeom>
        </p:spPr>
      </p:pic>
      <p:pic>
        <p:nvPicPr>
          <p:cNvPr id="13" name="Picture 4" descr="A plant in a field&#10;&#10;Description generated with very high confidence">
            <a:extLst>
              <a:ext uri="{FF2B5EF4-FFF2-40B4-BE49-F238E27FC236}">
                <a16:creationId xmlns:a16="http://schemas.microsoft.com/office/drawing/2014/main" id="{1A82E4E4-D3F2-4EDA-86A6-D1A1D0AC3F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639" r="4" b="3155"/>
          <a:stretch/>
        </p:blipFill>
        <p:spPr>
          <a:xfrm>
            <a:off x="-140" y="2286001"/>
            <a:ext cx="4587036" cy="2285540"/>
          </a:xfrm>
          <a:prstGeom prst="rect">
            <a:avLst/>
          </a:prstGeom>
        </p:spPr>
      </p:pic>
      <p:pic>
        <p:nvPicPr>
          <p:cNvPr id="10" name="Picture 10" descr="A bunch of food on a table&#10;&#10;Description generated with very high confidence">
            <a:extLst>
              <a:ext uri="{FF2B5EF4-FFF2-40B4-BE49-F238E27FC236}">
                <a16:creationId xmlns:a16="http://schemas.microsoft.com/office/drawing/2014/main" id="{67FE7B2F-CC3B-4BCF-A6D6-0EC1FDC83A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462" r="-4" b="15435"/>
          <a:stretch/>
        </p:blipFill>
        <p:spPr>
          <a:xfrm>
            <a:off x="5" y="4572000"/>
            <a:ext cx="4560199" cy="2286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B34D440-E359-4CB9-B8E8-81977A860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0517" y="-460"/>
            <a:ext cx="9144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8F5A0E-5428-4604-A0F3-2224BE870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39" y="2240510"/>
            <a:ext cx="4581144" cy="91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3A0919-B9D6-44E1-A436-5307E792D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39" y="4503305"/>
            <a:ext cx="4581144" cy="91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288FC14-B788-4FBC-9C5E-BC4892F5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06" y="0"/>
            <a:ext cx="7571045" cy="6858000"/>
          </a:xfrm>
          <a:prstGeom prst="rect">
            <a:avLst/>
          </a:prstGeom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A large building&#10;&#10;Description generated with high confidence">
            <a:extLst>
              <a:ext uri="{FF2B5EF4-FFF2-40B4-BE49-F238E27FC236}">
                <a16:creationId xmlns:a16="http://schemas.microsoft.com/office/drawing/2014/main" id="{BF36FF5C-5381-43C3-B38B-1B98CDD5CC9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40000"/>
          </a:blip>
          <a:srcRect l="17261"/>
          <a:stretch/>
        </p:blipFill>
        <p:spPr>
          <a:xfrm>
            <a:off x="4626397" y="10"/>
            <a:ext cx="7565603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ACE13B-CA8B-4F64-BA08-63392778C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4707" y="457280"/>
            <a:ext cx="6400367" cy="1431399"/>
          </a:xfrm>
        </p:spPr>
        <p:txBody>
          <a:bodyPr anchor="ctr">
            <a:normAutofit/>
          </a:bodyPr>
          <a:lstStyle/>
          <a:p>
            <a:r>
              <a:rPr lang="en-US" sz="4800">
                <a:solidFill>
                  <a:schemeClr val="tx1"/>
                </a:solidFill>
              </a:rPr>
              <a:t>IMPROVEMENTS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29664D94-A854-49C5-B2F4-9E6121BCB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7590" y="2194527"/>
            <a:ext cx="6397545" cy="252258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>
                <a:ea typeface="+mn-lt"/>
                <a:cs typeface="+mn-lt"/>
              </a:rPr>
              <a:t>PART THREE:</a:t>
            </a:r>
          </a:p>
          <a:p>
            <a:pPr marL="0" indent="0">
              <a:buNone/>
            </a:pPr>
            <a:r>
              <a:rPr lang="en-US" sz="2800">
                <a:ea typeface="+mn-lt"/>
                <a:cs typeface="+mn-lt"/>
              </a:rPr>
              <a:t>What can mankind realistically do to raise the carrying capacity of the Earth for human life in perceived or anticipated future conditions? What would those conditions be? </a:t>
            </a:r>
            <a:endParaRPr lang="en-US" sz="2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0704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FEC21-4052-4EDE-B211-09EC51224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Future conditions affecting carrying capacity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2F4AF-60DA-48FD-ABB5-A0291666D1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695594"/>
            <a:ext cx="3474495" cy="1901229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WATER</a:t>
            </a:r>
          </a:p>
          <a:p>
            <a:pPr marL="305435" indent="-305435"/>
            <a:r>
              <a:rPr lang="en-US"/>
              <a:t>Pollution (acid rain, contaminated waterways)</a:t>
            </a:r>
          </a:p>
          <a:p>
            <a:pPr marL="305435" indent="-305435"/>
            <a:r>
              <a:rPr lang="en-US"/>
              <a:t>Climate Change (melting ice reserves, droughts)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FDD066-A079-4269-8CE4-926B5882F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33947" y="2505094"/>
            <a:ext cx="3578407" cy="2299547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LAND</a:t>
            </a:r>
          </a:p>
          <a:p>
            <a:pPr marL="305435" indent="-305435"/>
            <a:r>
              <a:rPr lang="en-US"/>
              <a:t>Climate Change (rising sea levels)</a:t>
            </a:r>
          </a:p>
          <a:p>
            <a:pPr marL="305435" indent="-305435"/>
            <a:r>
              <a:rPr lang="en-US"/>
              <a:t>Deforestation (agricultural land becomes arid)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79380B0-1108-456C-BA61-BBC9A20033E5}"/>
              </a:ext>
            </a:extLst>
          </p:cNvPr>
          <p:cNvSpPr txBox="1">
            <a:spLocks/>
          </p:cNvSpPr>
          <p:nvPr/>
        </p:nvSpPr>
        <p:spPr>
          <a:xfrm>
            <a:off x="7815347" y="2692129"/>
            <a:ext cx="3578407" cy="1774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FOOD</a:t>
            </a:r>
          </a:p>
          <a:p>
            <a:pPr marL="305435" indent="-305435"/>
            <a:r>
              <a:rPr lang="en-US"/>
              <a:t>Pollution (contaminated seafood)</a:t>
            </a:r>
          </a:p>
          <a:p>
            <a:pPr marL="305435" indent="-305435"/>
            <a:r>
              <a:rPr lang="en-US"/>
              <a:t>Climate Change (longer dry seasons, pests, spread of disease)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574DC9-E5CB-46A8-9D91-85B075B2488B}"/>
              </a:ext>
            </a:extLst>
          </p:cNvPr>
          <p:cNvSpPr txBox="1"/>
          <p:nvPr/>
        </p:nvSpPr>
        <p:spPr>
          <a:xfrm>
            <a:off x="3056082" y="2045855"/>
            <a:ext cx="602210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POLLUTION | CLIMATE CHANGE | DEFORESTATION</a:t>
            </a:r>
          </a:p>
        </p:txBody>
      </p:sp>
      <p:pic>
        <p:nvPicPr>
          <p:cNvPr id="12" name="Picture 12" descr="A group of people on a rocky beach&#10;&#10;Description generated with very high confidence">
            <a:extLst>
              <a:ext uri="{FF2B5EF4-FFF2-40B4-BE49-F238E27FC236}">
                <a16:creationId xmlns:a16="http://schemas.microsoft.com/office/drawing/2014/main" id="{39EAA58F-5FFF-48E6-8E1F-BF077F9E8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64" y="4835658"/>
            <a:ext cx="2743200" cy="1816412"/>
          </a:xfrm>
          <a:prstGeom prst="rect">
            <a:avLst/>
          </a:prstGeom>
        </p:spPr>
      </p:pic>
      <p:pic>
        <p:nvPicPr>
          <p:cNvPr id="14" name="Picture 14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46C8D020-D5A9-44A2-8085-BC45DBB7EC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718627" y="4800715"/>
            <a:ext cx="2743200" cy="1851660"/>
          </a:xfrm>
          <a:prstGeom prst="rect">
            <a:avLst/>
          </a:prstGeom>
        </p:spPr>
      </p:pic>
      <p:pic>
        <p:nvPicPr>
          <p:cNvPr id="18" name="Picture 18" descr="A pile of hay next to a tree&#10;&#10;Description generated with very high confidence">
            <a:extLst>
              <a:ext uri="{FF2B5EF4-FFF2-40B4-BE49-F238E27FC236}">
                <a16:creationId xmlns:a16="http://schemas.microsoft.com/office/drawing/2014/main" id="{EF73E801-E4D0-4AFF-83A6-5C0E0F1FFA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3991" y="4819072"/>
            <a:ext cx="2466110" cy="184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681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FEC21-4052-4EDE-B211-09EC51224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WHAT CAN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2F4AF-60DA-48FD-ABB5-A0291666D1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349232"/>
            <a:ext cx="4854176" cy="24265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WATER</a:t>
            </a:r>
          </a:p>
          <a:p>
            <a:pPr marL="305435" indent="-305435"/>
            <a:r>
              <a:rPr lang="en-US"/>
              <a:t>Improving infrastructure (treatment, storage, supply, hydropower)</a:t>
            </a:r>
          </a:p>
          <a:p>
            <a:pPr marL="305435" indent="-305435"/>
            <a:r>
              <a:rPr lang="en-US"/>
              <a:t>Collecting freshwater (desalination, rainwater)</a:t>
            </a:r>
          </a:p>
          <a:p>
            <a:pPr marL="305435" indent="-305435"/>
            <a:r>
              <a:rPr lang="en-US"/>
              <a:t>Water conservation</a:t>
            </a:r>
          </a:p>
          <a:p>
            <a:pPr marL="305435" indent="-305435"/>
            <a:r>
              <a:rPr lang="en-US"/>
              <a:t>Reducing pollution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FDD066-A079-4269-8CE4-926B5882F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28900" y="2470458"/>
            <a:ext cx="3486044" cy="178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LAND</a:t>
            </a:r>
          </a:p>
          <a:p>
            <a:pPr marL="305435" indent="-305435"/>
            <a:r>
              <a:rPr lang="en-US"/>
              <a:t>Building upwards (reducing urban sprawl, vertical farms)</a:t>
            </a:r>
          </a:p>
          <a:p>
            <a:pPr marL="305435" indent="-305435"/>
            <a:r>
              <a:rPr lang="en-US"/>
              <a:t>Eating less meat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79380B0-1108-456C-BA61-BBC9A20033E5}"/>
              </a:ext>
            </a:extLst>
          </p:cNvPr>
          <p:cNvSpPr txBox="1">
            <a:spLocks/>
          </p:cNvSpPr>
          <p:nvPr/>
        </p:nvSpPr>
        <p:spPr>
          <a:xfrm>
            <a:off x="8704347" y="2472766"/>
            <a:ext cx="3578407" cy="21783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FOOD</a:t>
            </a:r>
          </a:p>
          <a:p>
            <a:pPr marL="305435" indent="-305435"/>
            <a:r>
              <a:rPr lang="en-US"/>
              <a:t>Genetically modified crops</a:t>
            </a:r>
          </a:p>
          <a:p>
            <a:pPr marL="305435" indent="-305435"/>
            <a:r>
              <a:rPr lang="en-US"/>
              <a:t>Stop food waste</a:t>
            </a:r>
          </a:p>
          <a:p>
            <a:pPr marL="305435" indent="-305435"/>
            <a:r>
              <a:rPr lang="en-US"/>
              <a:t>Better energy sources</a:t>
            </a:r>
          </a:p>
          <a:p>
            <a:pPr marL="305435" indent="-305435"/>
            <a:r>
              <a:rPr lang="en-US"/>
              <a:t>Eating less meat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574DC9-E5CB-46A8-9D91-85B075B2488B}"/>
              </a:ext>
            </a:extLst>
          </p:cNvPr>
          <p:cNvSpPr txBox="1"/>
          <p:nvPr/>
        </p:nvSpPr>
        <p:spPr>
          <a:xfrm>
            <a:off x="1774537" y="1976582"/>
            <a:ext cx="863138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BEING MORE EFFICIENT WITH THE RESOURCES AND TECHNOLOGY WE HAVE</a:t>
            </a:r>
          </a:p>
        </p:txBody>
      </p:sp>
      <p:pic>
        <p:nvPicPr>
          <p:cNvPr id="5" name="Picture 6" descr="A picture containing person, food, chocolate, indoor&#10;&#10;Description generated with high confidence">
            <a:extLst>
              <a:ext uri="{FF2B5EF4-FFF2-40B4-BE49-F238E27FC236}">
                <a16:creationId xmlns:a16="http://schemas.microsoft.com/office/drawing/2014/main" id="{658254F8-E6A0-406A-9E8D-A3A0FBCBD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774537" y="4961789"/>
            <a:ext cx="2500746" cy="1668057"/>
          </a:xfrm>
          <a:prstGeom prst="rect">
            <a:avLst/>
          </a:prstGeom>
        </p:spPr>
      </p:pic>
      <p:pic>
        <p:nvPicPr>
          <p:cNvPr id="10" name="Picture 12" descr="A picture containing grass, mountain, nature, outdoor&#10;&#10;Description generated with very high confidence">
            <a:extLst>
              <a:ext uri="{FF2B5EF4-FFF2-40B4-BE49-F238E27FC236}">
                <a16:creationId xmlns:a16="http://schemas.microsoft.com/office/drawing/2014/main" id="{152F6648-1D2C-4458-82C9-7C8FDE7EFB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428672" y="4963391"/>
            <a:ext cx="2148610" cy="1601355"/>
          </a:xfrm>
          <a:prstGeom prst="rect">
            <a:avLst/>
          </a:prstGeom>
        </p:spPr>
      </p:pic>
      <p:pic>
        <p:nvPicPr>
          <p:cNvPr id="17" name="Picture 18" descr="A bunch of fruit sitting on a wooden table&#10;&#10;Description generated with very high confidence">
            <a:extLst>
              <a:ext uri="{FF2B5EF4-FFF2-40B4-BE49-F238E27FC236}">
                <a16:creationId xmlns:a16="http://schemas.microsoft.com/office/drawing/2014/main" id="{44A8B172-B118-432B-8403-DE82F27A5D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742218" y="4961313"/>
            <a:ext cx="2639291" cy="158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280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A close up of a map&#10;&#10;Description generated with high confidence">
            <a:extLst>
              <a:ext uri="{FF2B5EF4-FFF2-40B4-BE49-F238E27FC236}">
                <a16:creationId xmlns:a16="http://schemas.microsoft.com/office/drawing/2014/main" id="{F031F759-23C0-4DF6-8B46-CE9CBF13A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28" y="771520"/>
            <a:ext cx="12021752" cy="58201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77BD375-CB3F-4A48-96B8-033E7DD774AF}"/>
              </a:ext>
            </a:extLst>
          </p:cNvPr>
          <p:cNvSpPr/>
          <p:nvPr/>
        </p:nvSpPr>
        <p:spPr>
          <a:xfrm>
            <a:off x="10365805" y="1588774"/>
            <a:ext cx="965200" cy="572109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9F6CEF-C03E-4317-8657-B8AB86A1A0B9}"/>
              </a:ext>
            </a:extLst>
          </p:cNvPr>
          <p:cNvSpPr/>
          <p:nvPr/>
        </p:nvSpPr>
        <p:spPr>
          <a:xfrm>
            <a:off x="2187005" y="4992374"/>
            <a:ext cx="965200" cy="572109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B45740-8547-420F-829B-A05072918524}"/>
              </a:ext>
            </a:extLst>
          </p:cNvPr>
          <p:cNvSpPr/>
          <p:nvPr/>
        </p:nvSpPr>
        <p:spPr>
          <a:xfrm>
            <a:off x="5295965" y="3681570"/>
            <a:ext cx="965200" cy="572109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8406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CE13B-CA8B-4F64-BA08-63392778C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58E94-F33C-4CA6-B478-ACEE0300F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340864"/>
            <a:ext cx="7455368" cy="3634486"/>
          </a:xfrm>
        </p:spPr>
        <p:txBody>
          <a:bodyPr>
            <a:normAutofit/>
          </a:bodyPr>
          <a:lstStyle/>
          <a:p>
            <a:r>
              <a:rPr lang="en-US" sz="2800" dirty="0"/>
              <a:t>Manurewa High School</a:t>
            </a:r>
          </a:p>
          <a:p>
            <a:r>
              <a:rPr lang="en-US" sz="2800" dirty="0"/>
              <a:t>Auckland University of Technology</a:t>
            </a:r>
          </a:p>
          <a:p>
            <a:r>
              <a:rPr lang="en-US" sz="2800" dirty="0"/>
              <a:t>IOC of IMMC</a:t>
            </a:r>
          </a:p>
          <a:p>
            <a:endParaRPr lang="en-US" sz="28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D51F296-CC7F-4D96-98D1-3676BAC1AB12}"/>
              </a:ext>
            </a:extLst>
          </p:cNvPr>
          <p:cNvGrpSpPr/>
          <p:nvPr/>
        </p:nvGrpSpPr>
        <p:grpSpPr>
          <a:xfrm>
            <a:off x="7569470" y="3868648"/>
            <a:ext cx="4225801" cy="2579239"/>
            <a:chOff x="7569470" y="3868648"/>
            <a:chExt cx="4225801" cy="2579239"/>
          </a:xfrm>
        </p:grpSpPr>
        <p:pic>
          <p:nvPicPr>
            <p:cNvPr id="1026" name="Picture 2" descr="https://immchallenge.org/images/comaplogo.gif">
              <a:extLst>
                <a:ext uri="{FF2B5EF4-FFF2-40B4-BE49-F238E27FC236}">
                  <a16:creationId xmlns:a16="http://schemas.microsoft.com/office/drawing/2014/main" id="{BACF0CF3-08C5-43A2-9CB3-AE478DB293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441" y="3868648"/>
              <a:ext cx="2435860" cy="1193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https://immchallenge.org/images/NeoUnion-med.jpg">
              <a:extLst>
                <a:ext uri="{FF2B5EF4-FFF2-40B4-BE49-F238E27FC236}">
                  <a16:creationId xmlns:a16="http://schemas.microsoft.com/office/drawing/2014/main" id="{6CD7B09E-92F4-473F-BE32-8202D0C3BA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69470" y="5252589"/>
              <a:ext cx="4225801" cy="11952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0" name="Picture 6" descr="Image result for manurewa high school">
            <a:extLst>
              <a:ext uri="{FF2B5EF4-FFF2-40B4-BE49-F238E27FC236}">
                <a16:creationId xmlns:a16="http://schemas.microsoft.com/office/drawing/2014/main" id="{6A03602F-12ED-40C1-AD71-4AA963E0B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769" y="1486992"/>
            <a:ext cx="2438714" cy="191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auckland university of technology">
            <a:extLst>
              <a:ext uri="{FF2B5EF4-FFF2-40B4-BE49-F238E27FC236}">
                <a16:creationId xmlns:a16="http://schemas.microsoft.com/office/drawing/2014/main" id="{578A65A8-8482-4E17-9E3F-AD2414249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371" y="1185667"/>
            <a:ext cx="2219325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86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CE13B-CA8B-4F64-BA08-63392778C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PIKI ATU</a:t>
            </a:r>
          </a:p>
        </p:txBody>
      </p:sp>
      <p:pic>
        <p:nvPicPr>
          <p:cNvPr id="5" name="piki atu">
            <a:hlinkClick r:id="" action="ppaction://media"/>
            <a:extLst>
              <a:ext uri="{FF2B5EF4-FFF2-40B4-BE49-F238E27FC236}">
                <a16:creationId xmlns:a16="http://schemas.microsoft.com/office/drawing/2014/main" id="{DBEFBABB-25C2-4233-8E62-79A29A3636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846998" y="2716395"/>
            <a:ext cx="1808713" cy="1808713"/>
          </a:xfrm>
          <a:prstGeom prst="rect">
            <a:avLst/>
          </a:prstGeom>
        </p:spPr>
      </p:pic>
      <p:pic>
        <p:nvPicPr>
          <p:cNvPr id="10" name="Picture 2" descr="Image result for manurewa high school">
            <a:extLst>
              <a:ext uri="{FF2B5EF4-FFF2-40B4-BE49-F238E27FC236}">
                <a16:creationId xmlns:a16="http://schemas.microsoft.com/office/drawing/2014/main" id="{12B838DE-E536-4F59-BEF6-D483A307D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829" y="1014900"/>
            <a:ext cx="3521477" cy="264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CAFBAF7-25A5-4DC7-B639-B29544C2470F}"/>
              </a:ext>
            </a:extLst>
          </p:cNvPr>
          <p:cNvSpPr txBox="1"/>
          <p:nvPr/>
        </p:nvSpPr>
        <p:spPr>
          <a:xfrm>
            <a:off x="856527" y="2419109"/>
            <a:ext cx="3521477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Piki</a:t>
            </a:r>
            <a:r>
              <a:rPr lang="en-US" dirty="0"/>
              <a:t> </a:t>
            </a:r>
            <a:r>
              <a:rPr lang="en-US" dirty="0" err="1"/>
              <a:t>atu</a:t>
            </a:r>
            <a:r>
              <a:rPr lang="en-US" dirty="0"/>
              <a:t>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rangi</a:t>
            </a:r>
            <a:endParaRPr lang="en-US" dirty="0"/>
          </a:p>
          <a:p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whakatauaki</a:t>
            </a:r>
            <a:r>
              <a:rPr lang="en-US" dirty="0"/>
              <a:t> o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kura</a:t>
            </a:r>
            <a:endParaRPr lang="en-US" dirty="0"/>
          </a:p>
          <a:p>
            <a:r>
              <a:rPr lang="en-US" dirty="0" err="1"/>
              <a:t>Kake</a:t>
            </a:r>
            <a:r>
              <a:rPr lang="en-US" dirty="0"/>
              <a:t> </a:t>
            </a:r>
            <a:r>
              <a:rPr lang="en-US" dirty="0" err="1"/>
              <a:t>atu</a:t>
            </a:r>
            <a:r>
              <a:rPr lang="en-US" dirty="0"/>
              <a:t>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Ariki</a:t>
            </a:r>
          </a:p>
          <a:p>
            <a:r>
              <a:rPr lang="en-US" dirty="0" err="1"/>
              <a:t>Te</a:t>
            </a:r>
            <a:r>
              <a:rPr lang="en-US" dirty="0"/>
              <a:t> aroha kore </a:t>
            </a:r>
            <a:r>
              <a:rPr lang="en-US" dirty="0" err="1"/>
              <a:t>mutunga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Kohikohia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taonga</a:t>
            </a:r>
          </a:p>
          <a:p>
            <a:r>
              <a:rPr lang="en-US" dirty="0"/>
              <a:t>Mo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kete</a:t>
            </a:r>
            <a:r>
              <a:rPr lang="en-US" dirty="0"/>
              <a:t> o </a:t>
            </a:r>
            <a:r>
              <a:rPr lang="en-US" dirty="0" err="1"/>
              <a:t>te</a:t>
            </a:r>
            <a:r>
              <a:rPr lang="en-US" dirty="0"/>
              <a:t> wananga</a:t>
            </a:r>
          </a:p>
          <a:p>
            <a:r>
              <a:rPr lang="en-NZ" dirty="0" err="1"/>
              <a:t>Tuatea</a:t>
            </a:r>
            <a:r>
              <a:rPr lang="en-NZ" dirty="0"/>
              <a:t> </a:t>
            </a:r>
            <a:r>
              <a:rPr lang="en-NZ" dirty="0" err="1"/>
              <a:t>tua</a:t>
            </a:r>
            <a:r>
              <a:rPr lang="en-NZ" dirty="0"/>
              <a:t> </a:t>
            </a:r>
            <a:r>
              <a:rPr lang="en-NZ" dirty="0" err="1"/>
              <a:t>uri</a:t>
            </a:r>
            <a:endParaRPr lang="en-NZ" dirty="0"/>
          </a:p>
          <a:p>
            <a:r>
              <a:rPr lang="en-NZ" dirty="0" err="1"/>
              <a:t>Aronui</a:t>
            </a:r>
            <a:r>
              <a:rPr lang="en-NZ" dirty="0"/>
              <a:t>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tane</a:t>
            </a:r>
            <a:r>
              <a:rPr lang="en-NZ" dirty="0"/>
              <a:t> e</a:t>
            </a:r>
          </a:p>
          <a:p>
            <a:endParaRPr lang="en-NZ" dirty="0"/>
          </a:p>
          <a:p>
            <a:r>
              <a:rPr lang="en-NZ" dirty="0" err="1"/>
              <a:t>Puritia</a:t>
            </a:r>
            <a:r>
              <a:rPr lang="en-NZ" dirty="0"/>
              <a:t>, </a:t>
            </a:r>
            <a:r>
              <a:rPr lang="en-NZ" dirty="0" err="1"/>
              <a:t>nga</a:t>
            </a:r>
            <a:r>
              <a:rPr lang="en-NZ" dirty="0"/>
              <a:t> </a:t>
            </a:r>
            <a:r>
              <a:rPr lang="en-NZ" dirty="0" err="1"/>
              <a:t>matauranga</a:t>
            </a:r>
            <a:r>
              <a:rPr lang="en-NZ" dirty="0"/>
              <a:t> o </a:t>
            </a:r>
            <a:r>
              <a:rPr lang="en-NZ" dirty="0" err="1"/>
              <a:t>nga</a:t>
            </a:r>
            <a:r>
              <a:rPr lang="en-NZ" dirty="0"/>
              <a:t> </a:t>
            </a:r>
            <a:r>
              <a:rPr lang="en-NZ" dirty="0" err="1"/>
              <a:t>tipuna</a:t>
            </a:r>
            <a:endParaRPr lang="en-NZ" dirty="0"/>
          </a:p>
          <a:p>
            <a:r>
              <a:rPr lang="en-NZ" dirty="0" err="1"/>
              <a:t>Puritia</a:t>
            </a:r>
            <a:r>
              <a:rPr lang="en-NZ" dirty="0"/>
              <a:t> Mo </a:t>
            </a:r>
            <a:r>
              <a:rPr lang="en-NZ" dirty="0" err="1"/>
              <a:t>ake</a:t>
            </a:r>
            <a:r>
              <a:rPr lang="en-NZ" dirty="0"/>
              <a:t> </a:t>
            </a:r>
            <a:r>
              <a:rPr lang="en-NZ" dirty="0" err="1"/>
              <a:t>tonu</a:t>
            </a:r>
            <a:r>
              <a:rPr lang="en-NZ" dirty="0"/>
              <a:t> </a:t>
            </a:r>
            <a:r>
              <a:rPr lang="en-NZ" dirty="0" err="1"/>
              <a:t>atu</a:t>
            </a:r>
            <a:r>
              <a:rPr lang="en-NZ" dirty="0"/>
              <a:t> e</a:t>
            </a:r>
          </a:p>
          <a:p>
            <a:endParaRPr lang="en-NZ" dirty="0"/>
          </a:p>
          <a:p>
            <a:r>
              <a:rPr lang="en-NZ" dirty="0" err="1"/>
              <a:t>Puritia</a:t>
            </a:r>
            <a:r>
              <a:rPr lang="en-NZ" dirty="0"/>
              <a:t>, </a:t>
            </a:r>
            <a:r>
              <a:rPr lang="en-NZ" dirty="0" err="1"/>
              <a:t>nga</a:t>
            </a:r>
            <a:r>
              <a:rPr lang="en-NZ" dirty="0"/>
              <a:t> </a:t>
            </a:r>
            <a:r>
              <a:rPr lang="en-NZ" dirty="0" err="1"/>
              <a:t>matauranga</a:t>
            </a:r>
            <a:r>
              <a:rPr lang="en-NZ" dirty="0"/>
              <a:t> o </a:t>
            </a:r>
            <a:r>
              <a:rPr lang="en-NZ" dirty="0" err="1"/>
              <a:t>nga</a:t>
            </a:r>
            <a:r>
              <a:rPr lang="en-NZ" dirty="0"/>
              <a:t> </a:t>
            </a:r>
            <a:r>
              <a:rPr lang="en-NZ" dirty="0" err="1"/>
              <a:t>tipuna</a:t>
            </a:r>
            <a:endParaRPr lang="en-NZ" dirty="0"/>
          </a:p>
          <a:p>
            <a:r>
              <a:rPr lang="en-NZ" dirty="0" err="1"/>
              <a:t>Puritia</a:t>
            </a:r>
            <a:r>
              <a:rPr lang="en-NZ" dirty="0"/>
              <a:t> Mo </a:t>
            </a:r>
            <a:r>
              <a:rPr lang="en-NZ" dirty="0" err="1"/>
              <a:t>ake</a:t>
            </a:r>
            <a:r>
              <a:rPr lang="en-NZ" dirty="0"/>
              <a:t> </a:t>
            </a:r>
            <a:r>
              <a:rPr lang="en-NZ" dirty="0" err="1"/>
              <a:t>tonu</a:t>
            </a:r>
            <a:r>
              <a:rPr lang="en-NZ" dirty="0"/>
              <a:t> </a:t>
            </a:r>
            <a:r>
              <a:rPr lang="en-NZ" dirty="0" err="1"/>
              <a:t>atu</a:t>
            </a:r>
            <a:r>
              <a:rPr lang="en-NZ" dirty="0"/>
              <a:t> 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F1ED6D5-A118-48D5-93A2-B496DA91010F}"/>
              </a:ext>
            </a:extLst>
          </p:cNvPr>
          <p:cNvSpPr txBox="1"/>
          <p:nvPr/>
        </p:nvSpPr>
        <p:spPr>
          <a:xfrm>
            <a:off x="4470999" y="2419109"/>
            <a:ext cx="4304576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Aim for the narthex of the sky</a:t>
            </a:r>
          </a:p>
          <a:p>
            <a:r>
              <a:rPr lang="en-US" dirty="0"/>
              <a:t>Akin to the motto of the school</a:t>
            </a:r>
          </a:p>
          <a:p>
            <a:r>
              <a:rPr lang="en-US" dirty="0"/>
              <a:t>Ascend towards the lord</a:t>
            </a:r>
          </a:p>
          <a:p>
            <a:r>
              <a:rPr lang="en-US" dirty="0"/>
              <a:t>Everlasting love</a:t>
            </a:r>
          </a:p>
          <a:p>
            <a:endParaRPr lang="en-US" dirty="0"/>
          </a:p>
          <a:p>
            <a:r>
              <a:rPr lang="en-US" dirty="0"/>
              <a:t>Collect all the treasures</a:t>
            </a:r>
          </a:p>
          <a:p>
            <a:r>
              <a:rPr lang="en-US" dirty="0"/>
              <a:t>From the baskets of the learning institutions</a:t>
            </a:r>
          </a:p>
          <a:p>
            <a:r>
              <a:rPr lang="en-NZ" dirty="0"/>
              <a:t>Tane who ascended through the heavens</a:t>
            </a:r>
          </a:p>
          <a:p>
            <a:r>
              <a:rPr lang="en-NZ" dirty="0"/>
              <a:t>To collect the baskets of knowledge</a:t>
            </a:r>
          </a:p>
          <a:p>
            <a:endParaRPr lang="en-NZ" dirty="0"/>
          </a:p>
          <a:p>
            <a:r>
              <a:rPr lang="en-NZ" dirty="0"/>
              <a:t>Hold fast to the knowledge of the ancestors</a:t>
            </a:r>
          </a:p>
          <a:p>
            <a:r>
              <a:rPr lang="en-NZ" dirty="0"/>
              <a:t>Hold fast for evermore</a:t>
            </a:r>
          </a:p>
          <a:p>
            <a:endParaRPr lang="en-NZ" dirty="0"/>
          </a:p>
          <a:p>
            <a:r>
              <a:rPr lang="en-NZ" dirty="0"/>
              <a:t>Hold fast to the knowledge of the ancestors</a:t>
            </a:r>
          </a:p>
          <a:p>
            <a:r>
              <a:rPr lang="en-NZ" dirty="0"/>
              <a:t>Hold fast for evermore</a:t>
            </a:r>
          </a:p>
        </p:txBody>
      </p:sp>
    </p:spTree>
    <p:extLst>
      <p:ext uri="{BB962C8B-B14F-4D97-AF65-F5344CB8AC3E}">
        <p14:creationId xmlns:p14="http://schemas.microsoft.com/office/powerpoint/2010/main" val="395480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6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ividendVTI">
  <a:themeElements>
    <a:clrScheme name="">
      <a:dk1>
        <a:srgbClr val="000000"/>
      </a:dk1>
      <a:lt1>
        <a:srgbClr val="FFFFFF"/>
      </a:lt1>
      <a:dk2>
        <a:srgbClr val="413024"/>
      </a:dk2>
      <a:lt2>
        <a:srgbClr val="E2E5E8"/>
      </a:lt2>
      <a:accent1>
        <a:srgbClr val="BB9B82"/>
      </a:accent1>
      <a:accent2>
        <a:srgbClr val="BA807F"/>
      </a:accent2>
      <a:accent3>
        <a:srgbClr val="C594A8"/>
      </a:accent3>
      <a:accent4>
        <a:srgbClr val="BA7FAF"/>
      </a:accent4>
      <a:accent5>
        <a:srgbClr val="BB96C6"/>
      </a:accent5>
      <a:accent6>
        <a:srgbClr val="947FBA"/>
      </a:accent6>
      <a:hlink>
        <a:srgbClr val="5B86A7"/>
      </a:hlink>
      <a:folHlink>
        <a:srgbClr val="7F7F7F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501</Words>
  <Application>Microsoft Office PowerPoint</Application>
  <PresentationFormat>Widescreen</PresentationFormat>
  <Paragraphs>99</Paragraphs>
  <Slides>16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Bodoni MT</vt:lpstr>
      <vt:lpstr>Calibri</vt:lpstr>
      <vt:lpstr>Cambria Math</vt:lpstr>
      <vt:lpstr>Gill Sans MT</vt:lpstr>
      <vt:lpstr>Wingdings 2</vt:lpstr>
      <vt:lpstr>DividendVTI</vt:lpstr>
      <vt:lpstr>IMMC</vt:lpstr>
      <vt:lpstr>PowerPoint Presentation</vt:lpstr>
      <vt:lpstr>ASSUMPTIONS</vt:lpstr>
      <vt:lpstr>Limiting factors</vt:lpstr>
      <vt:lpstr>Water</vt:lpstr>
      <vt:lpstr>Land</vt:lpstr>
      <vt:lpstr>Food</vt:lpstr>
      <vt:lpstr>OUR MODEL</vt:lpstr>
      <vt:lpstr>OUR MODEL</vt:lpstr>
      <vt:lpstr>OUR MODEL</vt:lpstr>
      <vt:lpstr>IMPROVEMENTS</vt:lpstr>
      <vt:lpstr>Future conditions affecting carrying capacity</vt:lpstr>
      <vt:lpstr>WHAT CAN WE DO?</vt:lpstr>
      <vt:lpstr>PowerPoint Presentation</vt:lpstr>
      <vt:lpstr>ACKNOWLEDGEMENTS</vt:lpstr>
      <vt:lpstr>PIKI ATU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IMMC</dc:title>
  <dc:creator>John Chen</dc:creator>
  <cp:lastModifiedBy>John Chen</cp:lastModifiedBy>
  <cp:revision>2</cp:revision>
  <dcterms:created xsi:type="dcterms:W3CDTF">2019-07-23T03:51:42Z</dcterms:created>
  <dcterms:modified xsi:type="dcterms:W3CDTF">2019-07-23T03:58:44Z</dcterms:modified>
</cp:coreProperties>
</file>